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765" r:id="rId4"/>
    <p:sldId id="954" r:id="rId5"/>
    <p:sldId id="956" r:id="rId6"/>
    <p:sldId id="957" r:id="rId7"/>
    <p:sldId id="958" r:id="rId8"/>
    <p:sldId id="959" r:id="rId9"/>
    <p:sldId id="955" r:id="rId10"/>
    <p:sldId id="960" r:id="rId11"/>
    <p:sldId id="961" r:id="rId12"/>
    <p:sldId id="962" r:id="rId13"/>
    <p:sldId id="967" r:id="rId14"/>
    <p:sldId id="963" r:id="rId15"/>
    <p:sldId id="964" r:id="rId16"/>
    <p:sldId id="965" r:id="rId17"/>
    <p:sldId id="968" r:id="rId18"/>
    <p:sldId id="969" r:id="rId19"/>
    <p:sldId id="970" r:id="rId20"/>
    <p:sldId id="971" r:id="rId21"/>
    <p:sldId id="973" r:id="rId22"/>
    <p:sldId id="974" r:id="rId23"/>
    <p:sldId id="975" r:id="rId24"/>
    <p:sldId id="976" r:id="rId25"/>
    <p:sldId id="977" r:id="rId26"/>
    <p:sldId id="978" r:id="rId27"/>
    <p:sldId id="979" r:id="rId28"/>
    <p:sldId id="980" r:id="rId29"/>
    <p:sldId id="981" r:id="rId30"/>
    <p:sldId id="982" r:id="rId31"/>
    <p:sldId id="983" r:id="rId32"/>
    <p:sldId id="984" r:id="rId33"/>
    <p:sldId id="793" r:id="rId3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7" d="100"/>
          <a:sy n="87" d="100"/>
        </p:scale>
        <p:origin x="52" y="8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7/7/2025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7/7/2025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7/7/2025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46806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7:13-14</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Nathan Holmes</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DEA2590-0F80-4BA8-2F78-C90288CEB766}"/>
            </a:ext>
          </a:extLst>
        </p:cNvPr>
        <p:cNvGrpSpPr/>
        <p:nvPr/>
      </p:nvGrpSpPr>
      <p:grpSpPr>
        <a:xfrm>
          <a:off x="0" y="0"/>
          <a:ext cx="0" cy="0"/>
          <a:chOff x="0" y="0"/>
          <a:chExt cx="0" cy="0"/>
        </a:xfrm>
      </p:grpSpPr>
      <p:pic>
        <p:nvPicPr>
          <p:cNvPr id="6" name="Picture 5" descr="A group of people walking on a road&#10;&#10;AI-generated content may be incorrect.">
            <a:extLst>
              <a:ext uri="{FF2B5EF4-FFF2-40B4-BE49-F238E27FC236}">
                <a16:creationId xmlns:a16="http://schemas.microsoft.com/office/drawing/2014/main" id="{68CEB3AD-72A8-374C-E50A-A1CE581B2E8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858104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50DE90-FF2B-7B65-3930-F7329B5E432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872B042-CC01-32FB-D3F8-BCC0499C4C0A}"/>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3:19-20 And this is the condemnation, that light is come into the world, and men loved darkness rather than light, because their deeds were evil. 20 For every one that doeth evil </a:t>
            </a:r>
            <a:r>
              <a:rPr kumimoji="0" lang="en-US" sz="48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hateth</a:t>
            </a: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the light, neither cometh to the light, lest his deeds should be reproved.</a:t>
            </a:r>
          </a:p>
        </p:txBody>
      </p:sp>
    </p:spTree>
    <p:extLst>
      <p:ext uri="{BB962C8B-B14F-4D97-AF65-F5344CB8AC3E}">
        <p14:creationId xmlns:p14="http://schemas.microsoft.com/office/powerpoint/2010/main" val="1284609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65DBD4-097F-6809-638E-A8BC5C59D943}"/>
            </a:ext>
          </a:extLst>
        </p:cNvPr>
        <p:cNvGrpSpPr/>
        <p:nvPr/>
      </p:nvGrpSpPr>
      <p:grpSpPr>
        <a:xfrm>
          <a:off x="0" y="0"/>
          <a:ext cx="0" cy="0"/>
          <a:chOff x="0" y="0"/>
          <a:chExt cx="0" cy="0"/>
        </a:xfrm>
      </p:grpSpPr>
      <p:pic>
        <p:nvPicPr>
          <p:cNvPr id="3" name="Picture 2" descr="A group of people dancing&#10;&#10;AI-generated content may be incorrect.">
            <a:extLst>
              <a:ext uri="{FF2B5EF4-FFF2-40B4-BE49-F238E27FC236}">
                <a16:creationId xmlns:a16="http://schemas.microsoft.com/office/drawing/2014/main" id="{431CBA7C-060D-7340-8CD1-982D0A7AE9B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18718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227843F-4AA7-99C9-B36F-208D9D66799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B1FFE9C-4312-0164-97FD-A2AF86B788E6}"/>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11:24-25 By faith Moses, when he was come to years, refused to be called the son of Pharaoh's daughter; 25 Choosing rather to suffer affliction with the people of God, than to </a:t>
            </a:r>
            <a:r>
              <a:rPr kumimoji="0" lang="en-US" sz="4800" b="1" i="0" u="sng"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enjoy the pleasures</a:t>
            </a: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of sin for </a:t>
            </a:r>
            <a:r>
              <a:rPr kumimoji="0" lang="en-US" sz="4800" b="1" i="0" u="sng"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season</a:t>
            </a: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184834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31108C6-4E02-BA5C-3A4C-CE21C3EC625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05657A-E88F-1F81-69A7-98EE466137A7}"/>
              </a:ext>
            </a:extLst>
          </p:cNvPr>
          <p:cNvSpPr/>
          <p:nvPr/>
        </p:nvSpPr>
        <p:spPr>
          <a:xfrm>
            <a:off x="242887" y="142807"/>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1:14-15 But every man is tempted, when he is drawn away of his own lust, and enticed. 15 Then when lust hath conceived, it bringeth forth sin: and sin, when it is finished, </a:t>
            </a:r>
            <a:r>
              <a:rPr kumimoji="0" lang="en-US" sz="4800" b="1" i="0" u="sng"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bringeth forth death</a:t>
            </a: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7619732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E716312-E616-480E-98D3-DF91A50821F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9E00C86-026C-40E3-EBBE-09E3070F6520}"/>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14:12 There is a way which </a:t>
            </a:r>
            <a:r>
              <a:rPr kumimoji="0" lang="en-US" sz="60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seemeth</a:t>
            </a: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right unto a man, but the </a:t>
            </a:r>
            <a:r>
              <a:rPr kumimoji="0" lang="en-US" sz="6000" b="1" i="0" u="sng"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end thereof</a:t>
            </a: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are the </a:t>
            </a:r>
            <a:r>
              <a:rPr kumimoji="0" lang="en-US" sz="6000" b="1" i="0" u="sng"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ways of death</a:t>
            </a:r>
            <a:r>
              <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586560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8E6D59D-D12C-5B0E-52C1-244847FB71A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41E94BC-F628-EF91-E2D0-F2F6D05E1130}"/>
              </a:ext>
            </a:extLst>
          </p:cNvPr>
          <p:cNvSpPr/>
          <p:nvPr/>
        </p:nvSpPr>
        <p:spPr>
          <a:xfrm>
            <a:off x="242887" y="0"/>
            <a:ext cx="11706226" cy="714368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2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3:20-21 For every one that doeth evil </a:t>
            </a:r>
            <a:r>
              <a:rPr kumimoji="0" lang="en-US" sz="5200" b="1" i="0" u="none" strike="noStrike" kern="1200" cap="none" spc="0" normalizeH="0" baseline="0" noProof="0" dirty="0" err="1">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hateth</a:t>
            </a:r>
            <a:r>
              <a:rPr kumimoji="0" lang="en-US" sz="52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the light, neither cometh to the light, lest his deeds should be reproved. 21 But he that doeth truth </a:t>
            </a:r>
            <a:r>
              <a:rPr kumimoji="0" lang="en-US" sz="5200" b="1" i="0" u="sng"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cometh to the light</a:t>
            </a:r>
            <a:r>
              <a:rPr kumimoji="0" lang="en-US" sz="52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his deeds may be made manifest, that they are wrought in God.</a:t>
            </a:r>
          </a:p>
        </p:txBody>
      </p:sp>
    </p:spTree>
    <p:extLst>
      <p:ext uri="{BB962C8B-B14F-4D97-AF65-F5344CB8AC3E}">
        <p14:creationId xmlns:p14="http://schemas.microsoft.com/office/powerpoint/2010/main" val="1826798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4F5510-0974-316C-159C-03FA8E43A01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21B0249-1BBF-AAA1-CBCC-4198A55C1EB3}"/>
              </a:ext>
            </a:extLst>
          </p:cNvPr>
          <p:cNvSpPr/>
          <p:nvPr/>
        </p:nvSpPr>
        <p:spPr>
          <a:xfrm>
            <a:off x="242887" y="0"/>
            <a:ext cx="11706226" cy="69313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2:1-6 And you hath he quickened, who were </a:t>
            </a:r>
            <a:r>
              <a:rPr kumimoji="0" lang="en-US" sz="3800" b="1" i="0" u="sng"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dead in trespasses and sins</a:t>
            </a:r>
            <a:r>
              <a:rPr kumimoji="0" lang="en-US" sz="3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2 Wherein in time past ye walked according to the course of this world, according to the prince of the power of the air, the spirit that now worketh in the children of disobedience: 3 Among whom also we all had our conversation in times past in the lusts of our flesh, fulfilling the desires of the flesh and of the mind; and were by nature the children of wrath, even as others. </a:t>
            </a:r>
          </a:p>
        </p:txBody>
      </p:sp>
    </p:spTree>
    <p:extLst>
      <p:ext uri="{BB962C8B-B14F-4D97-AF65-F5344CB8AC3E}">
        <p14:creationId xmlns:p14="http://schemas.microsoft.com/office/powerpoint/2010/main" val="4037342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58C55DC-FE1A-EF7B-8A8B-CE72CD56D69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B555EB-A0F0-D332-5B94-7D5D065ED6E5}"/>
              </a:ext>
            </a:extLst>
          </p:cNvPr>
          <p:cNvSpPr/>
          <p:nvPr/>
        </p:nvSpPr>
        <p:spPr>
          <a:xfrm>
            <a:off x="242887" y="0"/>
            <a:ext cx="11706226" cy="6360074"/>
          </a:xfrm>
          <a:prstGeom prst="rect">
            <a:avLst/>
          </a:prstGeom>
        </p:spPr>
        <p:txBody>
          <a:bodyPr wrap="square">
            <a:spAutoFit/>
          </a:bodyPr>
          <a:lstStyle/>
          <a:p>
            <a:pPr lvl="0" algn="just">
              <a:lnSpc>
                <a:spcPct val="107000"/>
              </a:lnSpc>
              <a:defRPr/>
            </a:pPr>
            <a:r>
              <a:rPr lang="en-US" sz="4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4 But God, who is rich in mercy, for his great love wherewith he loved us, 5 Even when we were dead in sins, hath quickened us together with Christ, (by grace ye are saved;) 6 And hath raised us up together, and made us sit together in heavenly places in Christ Jesus:</a:t>
            </a:r>
            <a:endPar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810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F54DD8B-3543-A15A-0DCC-8D32BB3135D0}"/>
            </a:ext>
          </a:extLst>
        </p:cNvPr>
        <p:cNvGrpSpPr/>
        <p:nvPr/>
      </p:nvGrpSpPr>
      <p:grpSpPr>
        <a:xfrm>
          <a:off x="0" y="0"/>
          <a:ext cx="0" cy="0"/>
          <a:chOff x="0" y="0"/>
          <a:chExt cx="0" cy="0"/>
        </a:xfrm>
      </p:grpSpPr>
      <p:pic>
        <p:nvPicPr>
          <p:cNvPr id="3" name="Picture 2" descr="A group of people walking on a path&#10;&#10;AI-generated content may be incorrect.">
            <a:extLst>
              <a:ext uri="{FF2B5EF4-FFF2-40B4-BE49-F238E27FC236}">
                <a16:creationId xmlns:a16="http://schemas.microsoft.com/office/drawing/2014/main" id="{DF5EBBA6-A05F-F2F2-3BA2-92B97958B95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91852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7:13-14   Enter ye in at the strait gate: for wide is the gate, and broad is the way, that leadeth to destruction, and many there be which go in thereat:  14 Because strait is the gate, and narrow is the way, which leadeth unto life, and few there be that find it.</a:t>
            </a:r>
          </a:p>
        </p:txBody>
      </p:sp>
    </p:spTree>
    <p:extLst>
      <p:ext uri="{BB962C8B-B14F-4D97-AF65-F5344CB8AC3E}">
        <p14:creationId xmlns:p14="http://schemas.microsoft.com/office/powerpoint/2010/main" val="3344361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B090AC0-2D41-F72C-A3E2-ABBD3861EEFE}"/>
            </a:ext>
          </a:extLst>
        </p:cNvPr>
        <p:cNvGrpSpPr/>
        <p:nvPr/>
      </p:nvGrpSpPr>
      <p:grpSpPr>
        <a:xfrm>
          <a:off x="0" y="0"/>
          <a:ext cx="0" cy="0"/>
          <a:chOff x="0" y="0"/>
          <a:chExt cx="0" cy="0"/>
        </a:xfrm>
      </p:grpSpPr>
      <p:pic>
        <p:nvPicPr>
          <p:cNvPr id="4" name="Picture 3" descr="A person sitting on a bench looking at a group of people&#10;&#10;AI-generated content may be incorrect.">
            <a:extLst>
              <a:ext uri="{FF2B5EF4-FFF2-40B4-BE49-F238E27FC236}">
                <a16:creationId xmlns:a16="http://schemas.microsoft.com/office/drawing/2014/main" id="{08B6F1C7-0FB4-F835-F757-ABB620E284B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911334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3C2193-1CCE-CA5B-AD73-F35F5CCCDE7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B548998-DA6E-0B7A-4608-0321E295F21F}"/>
              </a:ext>
            </a:extLst>
          </p:cNvPr>
          <p:cNvSpPr/>
          <p:nvPr/>
        </p:nvSpPr>
        <p:spPr>
          <a:xfrm>
            <a:off x="242887" y="0"/>
            <a:ext cx="11706226" cy="6254533"/>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Corinthians 5:1 It is reported commonly that there is fornication among you, and such fornication as is not so much as named among the Gentiles, that one should have his father's wife.</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45488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6E72AC5-CB32-5DC1-D640-45523D4341D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7E32AB5-CB60-8FE5-7B11-CB6E0F2676C1}"/>
              </a:ext>
            </a:extLst>
          </p:cNvPr>
          <p:cNvSpPr/>
          <p:nvPr/>
        </p:nvSpPr>
        <p:spPr>
          <a:xfrm>
            <a:off x="242887" y="0"/>
            <a:ext cx="11706226" cy="6305637"/>
          </a:xfrm>
          <a:prstGeom prst="rect">
            <a:avLst/>
          </a:prstGeom>
        </p:spPr>
        <p:txBody>
          <a:bodyPr wrap="square">
            <a:spAutoFit/>
          </a:bodyPr>
          <a:lstStyle/>
          <a:p>
            <a:pPr lvl="0" algn="just">
              <a:lnSpc>
                <a:spcPct val="107000"/>
              </a:lnSpc>
              <a:defRPr/>
            </a:pPr>
            <a:r>
              <a:rPr lang="en-US" sz="38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Corinthians 5:2-5 And ye are puffed up, and have not rather mourned, that he that hath done this deed might be taken away from among you. 3 For I verily, as absent in body, but present in spirit, have judged already, as though I were present, concerning him that hath so done this deed, 4 In the name of our Lord Jesus Christ, when ye are gathered together, and my spirit, with the power of our Lord Jesus Christ, </a:t>
            </a:r>
            <a:endParaRPr kumimoji="0" lang="en-US" sz="3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1702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61C6E46-3706-8481-D72F-16577A82AAA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D567C32-AE2E-6257-DE22-1084C6B5B4C9}"/>
              </a:ext>
            </a:extLst>
          </p:cNvPr>
          <p:cNvSpPr/>
          <p:nvPr/>
        </p:nvSpPr>
        <p:spPr>
          <a:xfrm>
            <a:off x="242887" y="87085"/>
            <a:ext cx="11706226" cy="4476225"/>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5 To deliver such an one unto Satan for the </a:t>
            </a:r>
            <a:r>
              <a:rPr lang="en-US" sz="54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destruction of the flesh</a:t>
            </a: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that the spirit may be saved in the day of the Lord Jesus.</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4950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804B360-3CED-D28F-7D6E-6D56B984C99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3294BF-EA9A-50B0-8C3C-0FD2D92AA253}"/>
              </a:ext>
            </a:extLst>
          </p:cNvPr>
          <p:cNvSpPr/>
          <p:nvPr/>
        </p:nvSpPr>
        <p:spPr>
          <a:xfrm>
            <a:off x="242887" y="87085"/>
            <a:ext cx="11706226" cy="6562309"/>
          </a:xfrm>
          <a:prstGeom prst="rect">
            <a:avLst/>
          </a:prstGeom>
        </p:spPr>
        <p:txBody>
          <a:bodyPr wrap="square">
            <a:spAutoFit/>
          </a:bodyPr>
          <a:lstStyle/>
          <a:p>
            <a:pPr lvl="0" algn="just">
              <a:lnSpc>
                <a:spcPct val="107000"/>
              </a:lnSpc>
              <a:defRPr/>
            </a:pP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Corinthians 3:15-17 If any man's work shall be burned, he shall suffer loss: but he </a:t>
            </a:r>
            <a:r>
              <a:rPr lang="en-US" sz="44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himself shall be saved</a:t>
            </a: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yet so as by fire. 16 Know ye not that ye are the temple of God, and that the Spirit of God dwelleth in you? 17 If any man </a:t>
            </a:r>
            <a:r>
              <a:rPr lang="en-US" sz="44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defile the temple of God</a:t>
            </a:r>
            <a:r>
              <a:rPr lang="en-US" sz="4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him shall God destroy; for the temple of God is holy, which temple ye are.</a:t>
            </a:r>
            <a:endParaRPr kumimoji="0" lang="en-US" sz="4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9538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F704F46-4968-4418-07CF-5EB708D7B55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423E43E-82EF-B4E3-2BC6-F3152AE459E3}"/>
              </a:ext>
            </a:extLst>
          </p:cNvPr>
          <p:cNvSpPr/>
          <p:nvPr/>
        </p:nvSpPr>
        <p:spPr>
          <a:xfrm>
            <a:off x="242887" y="87085"/>
            <a:ext cx="11706226" cy="6099170"/>
          </a:xfrm>
          <a:prstGeom prst="rect">
            <a:avLst/>
          </a:prstGeom>
        </p:spPr>
        <p:txBody>
          <a:bodyPr wrap="square">
            <a:spAutoFit/>
          </a:bodyPr>
          <a:lstStyle/>
          <a:p>
            <a:pPr lvl="0" algn="just">
              <a:lnSpc>
                <a:spcPct val="107000"/>
              </a:lnSpc>
              <a:defRPr/>
            </a:pPr>
            <a:r>
              <a:rPr lang="en-US" sz="46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Colossians 3:5-6 Mortify therefore your members which are upon the earth; fornication, uncleanness, inordinate affection, evil concupiscence, and covetousness, which is idolatry: 6 For which things' sake the </a:t>
            </a:r>
            <a:r>
              <a:rPr lang="en-US" sz="46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wrath of God cometh on the children of disobedience</a:t>
            </a:r>
            <a:r>
              <a:rPr lang="en-US" sz="46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t>
            </a:r>
            <a:endParaRPr kumimoji="0" lang="en-US" sz="46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5402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FDFA3B0-AD05-0B90-5791-A422CD05597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C9421C-3A58-D23A-C754-8BB74AAC0C6D}"/>
              </a:ext>
            </a:extLst>
          </p:cNvPr>
          <p:cNvSpPr/>
          <p:nvPr/>
        </p:nvSpPr>
        <p:spPr>
          <a:xfrm>
            <a:off x="242887" y="87085"/>
            <a:ext cx="11706226" cy="6254533"/>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Galatians 2:20 I am crucified with Christ: nevertheless I live; yet not I, but Christ </a:t>
            </a:r>
            <a:r>
              <a:rPr lang="en-US" sz="5400" b="1" dirty="0" err="1">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liveth</a:t>
            </a: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in me: and the life which I now live in the flesh I live by the faith of the Son of God, who loved me, and gave himself for me.</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18752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60ADC27-F8B2-CDEF-9C0D-ABFA0281F9A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650F3A5-6E50-5EA1-1667-EA5F1C47FC47}"/>
              </a:ext>
            </a:extLst>
          </p:cNvPr>
          <p:cNvSpPr/>
          <p:nvPr/>
        </p:nvSpPr>
        <p:spPr>
          <a:xfrm>
            <a:off x="242887" y="87085"/>
            <a:ext cx="11706226" cy="5951309"/>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Romans 6:6 Knowing this, that our old man is crucified with him, that the body of sin might be destroyed, that henceforth we should not serve sin.</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29991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76A94AF-35C2-6516-37DD-16E80ACB5F5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86026D0-CFAF-A900-6376-AEA5BD49060E}"/>
              </a:ext>
            </a:extLst>
          </p:cNvPr>
          <p:cNvSpPr/>
          <p:nvPr/>
        </p:nvSpPr>
        <p:spPr>
          <a:xfrm>
            <a:off x="242887" y="87085"/>
            <a:ext cx="11706226" cy="6254533"/>
          </a:xfrm>
          <a:prstGeom prst="rect">
            <a:avLst/>
          </a:prstGeom>
        </p:spPr>
        <p:txBody>
          <a:bodyPr wrap="square">
            <a:spAutoFit/>
          </a:bodyPr>
          <a:lstStyle/>
          <a:p>
            <a:pPr lvl="0" algn="just">
              <a:lnSpc>
                <a:spcPct val="107000"/>
              </a:lnSpc>
              <a:defRPr/>
            </a:pP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Deuteronomy 30:19 I call heaven and earth to record this day against you, that I have set before you </a:t>
            </a:r>
            <a:r>
              <a:rPr lang="en-US" sz="54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life</a:t>
            </a: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and </a:t>
            </a:r>
            <a:r>
              <a:rPr lang="en-US" sz="54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death</a:t>
            </a: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blessing and cursing: therefore </a:t>
            </a:r>
            <a:r>
              <a:rPr lang="en-US" sz="54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choose life</a:t>
            </a:r>
            <a:r>
              <a:rPr lang="en-US" sz="54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that both thou and thy seed may live:</a:t>
            </a:r>
            <a:endParaRPr kumimoji="0" lang="en-US" sz="54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9585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AF9F462-3F52-45EB-8689-9D7CC2DC89E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CD9F0C9-8E9C-2B68-51E7-86621C0D5FD8}"/>
              </a:ext>
            </a:extLst>
          </p:cNvPr>
          <p:cNvSpPr/>
          <p:nvPr/>
        </p:nvSpPr>
        <p:spPr>
          <a:xfrm>
            <a:off x="242887" y="87085"/>
            <a:ext cx="11706226" cy="5937651"/>
          </a:xfrm>
          <a:prstGeom prst="rect">
            <a:avLst/>
          </a:prstGeom>
        </p:spPr>
        <p:txBody>
          <a:bodyPr wrap="square">
            <a:spAutoFit/>
          </a:bodyPr>
          <a:lstStyle/>
          <a:p>
            <a:pPr lvl="0" algn="just">
              <a:lnSpc>
                <a:spcPct val="107000"/>
              </a:lnSpc>
              <a:defRPr/>
            </a:pPr>
            <a:r>
              <a:rPr lang="en-US" sz="72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Proverbs 8:32 Now therefore hearken unto me, O ye children: for blessed are they that </a:t>
            </a:r>
            <a:r>
              <a:rPr lang="en-US" sz="72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keep my ways</a:t>
            </a:r>
            <a:r>
              <a:rPr lang="en-US" sz="72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t>
            </a:r>
            <a:endParaRPr kumimoji="0" lang="en-US" sz="72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0360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81953"/>
            <a:ext cx="12192000" cy="3649269"/>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Life or Destruction: </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Choose Your Path </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A78564A-B2F3-AA06-9986-2E18465508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D6B1D89-B900-E1D1-3AE5-EE634607AB40}"/>
              </a:ext>
            </a:extLst>
          </p:cNvPr>
          <p:cNvSpPr/>
          <p:nvPr/>
        </p:nvSpPr>
        <p:spPr>
          <a:xfrm>
            <a:off x="242887" y="87085"/>
            <a:ext cx="11706226" cy="5912324"/>
          </a:xfrm>
          <a:prstGeom prst="rect">
            <a:avLst/>
          </a:prstGeom>
        </p:spPr>
        <p:txBody>
          <a:bodyPr wrap="square">
            <a:spAutoFit/>
          </a:bodyPr>
          <a:lstStyle/>
          <a:p>
            <a:pPr lvl="0" algn="just">
              <a:lnSpc>
                <a:spcPct val="107000"/>
              </a:lnSpc>
              <a:defRPr/>
            </a:pPr>
            <a:r>
              <a:rPr lang="en-US" sz="51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Psalm 119:1-3. Blessed are the undefiled in the way, who walk in the law of the LORD. 2 Blessed are they that keep his testimonies, and that seek him with the whole heart. 3 They also do no iniquity: they walk in his ways.</a:t>
            </a:r>
            <a:endParaRPr kumimoji="0" lang="en-US" sz="51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30346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D8E581-9A66-2B8A-DAEB-21C378A742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0146293-8774-DEFE-0C25-9537F5A3846D}"/>
              </a:ext>
            </a:extLst>
          </p:cNvPr>
          <p:cNvSpPr/>
          <p:nvPr/>
        </p:nvSpPr>
        <p:spPr>
          <a:xfrm>
            <a:off x="242887" y="87085"/>
            <a:ext cx="11706226" cy="5951309"/>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Psalm 25:4-5 Shew me thy ways, O LORD; </a:t>
            </a:r>
            <a:r>
              <a:rPr lang="en-US" sz="60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teach me thy paths</a:t>
            </a: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 5 Lead me in thy truth, and teach me: for thou art the God of my salvation; on thee do I wait all the day.</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1125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C549BC7-0AB4-E3CD-7157-51262E9077A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A9C584B-23F4-6692-05BC-457248828617}"/>
              </a:ext>
            </a:extLst>
          </p:cNvPr>
          <p:cNvSpPr/>
          <p:nvPr/>
        </p:nvSpPr>
        <p:spPr>
          <a:xfrm>
            <a:off x="242887" y="87085"/>
            <a:ext cx="11706226" cy="4963346"/>
          </a:xfrm>
          <a:prstGeom prst="rect">
            <a:avLst/>
          </a:prstGeom>
        </p:spPr>
        <p:txBody>
          <a:bodyPr wrap="square">
            <a:spAutoFit/>
          </a:bodyPr>
          <a:lstStyle/>
          <a:p>
            <a:pPr lvl="0" algn="just">
              <a:lnSpc>
                <a:spcPct val="107000"/>
              </a:lnSpc>
              <a:defRPr/>
            </a:pP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Psalm 16:11 Thou wilt shew me the path of life: in thy presence is fulness of joy; at thy right hand there are </a:t>
            </a:r>
            <a:r>
              <a:rPr lang="en-US" sz="6000" b="1" u="sng"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pleasures for evermore</a:t>
            </a:r>
            <a:r>
              <a:rPr lang="en-US" sz="6000" b="1" dirty="0">
                <a:solidFill>
                  <a:prstClr val="white"/>
                </a:solidFill>
                <a:effectLst>
                  <a:glow>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a:t>
            </a:r>
            <a:endParaRPr kumimoji="0" lang="en-US" sz="60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65029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0AEA7BF-F874-9487-BC18-C8FC012FED90}"/>
            </a:ext>
          </a:extLst>
        </p:cNvPr>
        <p:cNvGrpSpPr/>
        <p:nvPr/>
      </p:nvGrpSpPr>
      <p:grpSpPr>
        <a:xfrm>
          <a:off x="0" y="0"/>
          <a:ext cx="0" cy="0"/>
          <a:chOff x="0" y="0"/>
          <a:chExt cx="0" cy="0"/>
        </a:xfrm>
      </p:grpSpPr>
      <p:pic>
        <p:nvPicPr>
          <p:cNvPr id="3" name="Picture 2" descr="A screenshot of a computer screen&#10;&#10;AI-generated content may be incorrect.">
            <a:extLst>
              <a:ext uri="{FF2B5EF4-FFF2-40B4-BE49-F238E27FC236}">
                <a16:creationId xmlns:a16="http://schemas.microsoft.com/office/drawing/2014/main" id="{4E9DA23D-EAB2-7622-FF7F-995A671CFAE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467927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F689864-C29F-DF24-B42B-C28B821C439A}"/>
            </a:ext>
          </a:extLst>
        </p:cNvPr>
        <p:cNvGrpSpPr/>
        <p:nvPr/>
      </p:nvGrpSpPr>
      <p:grpSpPr>
        <a:xfrm>
          <a:off x="0" y="0"/>
          <a:ext cx="0" cy="0"/>
          <a:chOff x="0" y="0"/>
          <a:chExt cx="0" cy="0"/>
        </a:xfrm>
      </p:grpSpPr>
      <p:pic>
        <p:nvPicPr>
          <p:cNvPr id="6" name="Picture 5" descr="A screenshot of a computer screen&#10;&#10;AI-generated content may be incorrect.">
            <a:extLst>
              <a:ext uri="{FF2B5EF4-FFF2-40B4-BE49-F238E27FC236}">
                <a16:creationId xmlns:a16="http://schemas.microsoft.com/office/drawing/2014/main" id="{66C73969-9C3E-CC0B-122D-202F43799F4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409813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662AE10-84C6-1B9F-CDB0-0E0A071EF5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6FF5218-E722-AC44-76E9-A436FDDBD653}"/>
              </a:ext>
            </a:extLst>
          </p:cNvPr>
          <p:cNvSpPr txBox="1"/>
          <p:nvPr/>
        </p:nvSpPr>
        <p:spPr>
          <a:xfrm>
            <a:off x="0" y="76875"/>
            <a:ext cx="12192000" cy="1580689"/>
          </a:xfrm>
          <a:prstGeom prst="rect">
            <a:avLst/>
          </a:prstGeom>
          <a:noFill/>
        </p:spPr>
        <p:txBody>
          <a:bodyPr wrap="square" rtlCol="0">
            <a:spAutoFit/>
          </a:bodyPr>
          <a:lstStyle/>
          <a:p>
            <a:pPr algn="ctr"/>
            <a:r>
              <a:rPr lang="en-US" sz="4400" b="1" dirty="0">
                <a:solidFill>
                  <a:schemeClr val="bg1"/>
                </a:solidFill>
                <a:latin typeface="Georgia" panose="02040502050405020303" pitchFamily="18" charset="0"/>
                <a:cs typeface="Times New Roman" panose="02020603050405020304" pitchFamily="18" charset="0"/>
              </a:rPr>
              <a:t>The Sermon On The Mount</a:t>
            </a:r>
          </a:p>
          <a:p>
            <a:pPr algn="ctr">
              <a:lnSpc>
                <a:spcPct val="150000"/>
              </a:lnSpc>
            </a:pPr>
            <a:r>
              <a:rPr lang="en-US" sz="4000" dirty="0">
                <a:solidFill>
                  <a:schemeClr val="bg1"/>
                </a:solidFill>
                <a:latin typeface="Georgia" panose="02040502050405020303" pitchFamily="18" charset="0"/>
                <a:cs typeface="Times New Roman" panose="02020603050405020304" pitchFamily="18" charset="0"/>
              </a:rPr>
              <a:t>Matthew 5</a:t>
            </a:r>
          </a:p>
        </p:txBody>
      </p:sp>
      <p:sp>
        <p:nvSpPr>
          <p:cNvPr id="4" name="TextBox 3">
            <a:extLst>
              <a:ext uri="{FF2B5EF4-FFF2-40B4-BE49-F238E27FC236}">
                <a16:creationId xmlns:a16="http://schemas.microsoft.com/office/drawing/2014/main" id="{190337F6-C7FF-B532-59FE-FDB87AD171CB}"/>
              </a:ext>
            </a:extLst>
          </p:cNvPr>
          <p:cNvSpPr txBox="1"/>
          <p:nvPr/>
        </p:nvSpPr>
        <p:spPr>
          <a:xfrm>
            <a:off x="372234" y="1893536"/>
            <a:ext cx="12192000" cy="4267835"/>
          </a:xfrm>
          <a:prstGeom prst="rect">
            <a:avLst/>
          </a:prstGeom>
          <a:noFill/>
        </p:spPr>
        <p:txBody>
          <a:bodyPr wrap="square" rtlCol="0">
            <a:spAutoFit/>
          </a:bodyPr>
          <a:lstStyle/>
          <a:p>
            <a:pPr>
              <a:spcBef>
                <a:spcPts val="150"/>
              </a:spcBef>
              <a:spcAft>
                <a:spcPts val="150"/>
              </a:spcAft>
            </a:pPr>
            <a:r>
              <a:rPr lang="en-US" sz="3100" b="1" dirty="0">
                <a:solidFill>
                  <a:srgbClr val="00B0F0"/>
                </a:solidFill>
              </a:rPr>
              <a:t>  1-12 </a:t>
            </a:r>
            <a:r>
              <a:rPr lang="en-US" sz="3100" dirty="0">
                <a:solidFill>
                  <a:schemeClr val="bg1"/>
                </a:solidFill>
              </a:rPr>
              <a:t>| The Blessed Life: Becoming Who Jesus Wants You To Be</a:t>
            </a:r>
          </a:p>
          <a:p>
            <a:pPr>
              <a:spcBef>
                <a:spcPts val="150"/>
              </a:spcBef>
              <a:spcAft>
                <a:spcPts val="150"/>
              </a:spcAft>
            </a:pPr>
            <a:r>
              <a:rPr lang="en-US" sz="3100" b="1" dirty="0">
                <a:solidFill>
                  <a:srgbClr val="00B0F0"/>
                </a:solidFill>
              </a:rPr>
              <a:t>13-16</a:t>
            </a:r>
            <a:r>
              <a:rPr lang="en-US" sz="3100" dirty="0">
                <a:solidFill>
                  <a:schemeClr val="bg1"/>
                </a:solidFill>
              </a:rPr>
              <a:t> | Salt and Light: Living an Impactful Christian Life</a:t>
            </a:r>
          </a:p>
          <a:p>
            <a:pPr>
              <a:spcBef>
                <a:spcPts val="150"/>
              </a:spcBef>
              <a:spcAft>
                <a:spcPts val="150"/>
              </a:spcAft>
            </a:pPr>
            <a:r>
              <a:rPr lang="en-US" sz="3100" b="1" dirty="0">
                <a:solidFill>
                  <a:srgbClr val="00B0F0"/>
                </a:solidFill>
              </a:rPr>
              <a:t>17-18</a:t>
            </a:r>
            <a:r>
              <a:rPr lang="en-US" sz="3100" dirty="0">
                <a:solidFill>
                  <a:schemeClr val="bg1"/>
                </a:solidFill>
              </a:rPr>
              <a:t> | The Law Fulfilled – Not Forgotten</a:t>
            </a:r>
          </a:p>
          <a:p>
            <a:pPr>
              <a:spcBef>
                <a:spcPts val="150"/>
              </a:spcBef>
              <a:spcAft>
                <a:spcPts val="150"/>
              </a:spcAft>
            </a:pPr>
            <a:r>
              <a:rPr lang="en-US" sz="3100" b="1" dirty="0">
                <a:solidFill>
                  <a:srgbClr val="00B0F0"/>
                </a:solidFill>
              </a:rPr>
              <a:t>19-20</a:t>
            </a:r>
            <a:r>
              <a:rPr lang="en-US" sz="3100" dirty="0">
                <a:solidFill>
                  <a:schemeClr val="bg1"/>
                </a:solidFill>
              </a:rPr>
              <a:t> | Zero Righteousness: Why the Pharisees are Burning</a:t>
            </a:r>
          </a:p>
          <a:p>
            <a:pPr>
              <a:spcBef>
                <a:spcPts val="150"/>
              </a:spcBef>
              <a:spcAft>
                <a:spcPts val="150"/>
              </a:spcAft>
            </a:pPr>
            <a:r>
              <a:rPr lang="en-US" sz="3100" b="1" dirty="0">
                <a:solidFill>
                  <a:srgbClr val="00B0F0"/>
                </a:solidFill>
              </a:rPr>
              <a:t>21-26</a:t>
            </a:r>
            <a:r>
              <a:rPr lang="en-US" sz="3100" dirty="0">
                <a:solidFill>
                  <a:schemeClr val="bg1"/>
                </a:solidFill>
              </a:rPr>
              <a:t> | Murder in the Heart – The Spirit of the Law</a:t>
            </a:r>
          </a:p>
          <a:p>
            <a:pPr>
              <a:spcBef>
                <a:spcPts val="150"/>
              </a:spcBef>
              <a:spcAft>
                <a:spcPts val="150"/>
              </a:spcAft>
            </a:pPr>
            <a:r>
              <a:rPr lang="en-US" sz="3100" b="1" dirty="0">
                <a:solidFill>
                  <a:srgbClr val="00B0F0"/>
                </a:solidFill>
              </a:rPr>
              <a:t>27-32</a:t>
            </a:r>
            <a:r>
              <a:rPr lang="en-US" sz="3100" dirty="0">
                <a:solidFill>
                  <a:schemeClr val="bg1"/>
                </a:solidFill>
              </a:rPr>
              <a:t> | Till Death Do Us Part: Lust, Divorce, and Eternal Consequences</a:t>
            </a:r>
          </a:p>
          <a:p>
            <a:pPr>
              <a:spcBef>
                <a:spcPts val="150"/>
              </a:spcBef>
              <a:spcAft>
                <a:spcPts val="150"/>
              </a:spcAft>
            </a:pPr>
            <a:r>
              <a:rPr lang="en-US" sz="3100" b="1" dirty="0">
                <a:solidFill>
                  <a:srgbClr val="00B0F0"/>
                </a:solidFill>
              </a:rPr>
              <a:t>33-37</a:t>
            </a:r>
            <a:r>
              <a:rPr lang="en-US" sz="3100" dirty="0">
                <a:solidFill>
                  <a:schemeClr val="bg1"/>
                </a:solidFill>
              </a:rPr>
              <a:t> | Let Your Word Be Enough</a:t>
            </a:r>
          </a:p>
          <a:p>
            <a:pPr>
              <a:spcBef>
                <a:spcPts val="150"/>
              </a:spcBef>
              <a:spcAft>
                <a:spcPts val="150"/>
              </a:spcAft>
            </a:pPr>
            <a:r>
              <a:rPr lang="en-US" sz="3100" b="1" dirty="0">
                <a:solidFill>
                  <a:srgbClr val="00B0F0"/>
                </a:solidFill>
              </a:rPr>
              <a:t>38-48</a:t>
            </a:r>
            <a:r>
              <a:rPr lang="en-US" sz="3100" dirty="0">
                <a:solidFill>
                  <a:schemeClr val="bg1"/>
                </a:solidFill>
              </a:rPr>
              <a:t> | The Mark of a True Son</a:t>
            </a:r>
          </a:p>
        </p:txBody>
      </p:sp>
    </p:spTree>
    <p:extLst>
      <p:ext uri="{BB962C8B-B14F-4D97-AF65-F5344CB8AC3E}">
        <p14:creationId xmlns:p14="http://schemas.microsoft.com/office/powerpoint/2010/main" val="14585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p:cTn id="49"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4">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4">
                                            <p:txEl>
                                              <p:pRg st="7" end="7"/>
                                            </p:txEl>
                                          </p:spTgt>
                                        </p:tgtEl>
                                        <p:attrNameLst>
                                          <p:attrName>style.visibility</p:attrName>
                                        </p:attrNameLst>
                                      </p:cBhvr>
                                      <p:to>
                                        <p:strVal val="visible"/>
                                      </p:to>
                                    </p:set>
                                    <p:anim calcmode="lin" valueType="num">
                                      <p:cBhvr>
                                        <p:cTn id="56"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85F747-5FD5-E33B-B602-8E11CF0EF9C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6A334C1-DA32-D11D-1EB7-F8FC4F9F7BAC}"/>
              </a:ext>
            </a:extLst>
          </p:cNvPr>
          <p:cNvSpPr txBox="1"/>
          <p:nvPr/>
        </p:nvSpPr>
        <p:spPr>
          <a:xfrm>
            <a:off x="0" y="76875"/>
            <a:ext cx="12192000" cy="1580689"/>
          </a:xfrm>
          <a:prstGeom prst="rect">
            <a:avLst/>
          </a:prstGeom>
          <a:noFill/>
        </p:spPr>
        <p:txBody>
          <a:bodyPr wrap="square" rtlCol="0">
            <a:spAutoFit/>
          </a:bodyPr>
          <a:lstStyle/>
          <a:p>
            <a:pPr algn="ctr"/>
            <a:r>
              <a:rPr lang="en-US" sz="4400" b="1" dirty="0">
                <a:solidFill>
                  <a:schemeClr val="bg1"/>
                </a:solidFill>
                <a:latin typeface="Georgia" panose="02040502050405020303" pitchFamily="18" charset="0"/>
                <a:cs typeface="Times New Roman" panose="02020603050405020304" pitchFamily="18" charset="0"/>
              </a:rPr>
              <a:t>The Sermon On The Mount</a:t>
            </a:r>
          </a:p>
          <a:p>
            <a:pPr algn="ctr">
              <a:lnSpc>
                <a:spcPct val="150000"/>
              </a:lnSpc>
            </a:pPr>
            <a:r>
              <a:rPr lang="en-US" sz="4000" dirty="0">
                <a:solidFill>
                  <a:schemeClr val="bg1"/>
                </a:solidFill>
                <a:latin typeface="Georgia" panose="02040502050405020303" pitchFamily="18" charset="0"/>
                <a:cs typeface="Times New Roman" panose="02020603050405020304" pitchFamily="18" charset="0"/>
              </a:rPr>
              <a:t>Matthew 6</a:t>
            </a:r>
          </a:p>
        </p:txBody>
      </p:sp>
      <p:sp>
        <p:nvSpPr>
          <p:cNvPr id="4" name="TextBox 3">
            <a:extLst>
              <a:ext uri="{FF2B5EF4-FFF2-40B4-BE49-F238E27FC236}">
                <a16:creationId xmlns:a16="http://schemas.microsoft.com/office/drawing/2014/main" id="{4FCBF5A8-C600-BE36-E8C1-5C199B088319}"/>
              </a:ext>
            </a:extLst>
          </p:cNvPr>
          <p:cNvSpPr txBox="1"/>
          <p:nvPr/>
        </p:nvSpPr>
        <p:spPr>
          <a:xfrm>
            <a:off x="246490" y="1893536"/>
            <a:ext cx="11847444" cy="3277820"/>
          </a:xfrm>
          <a:prstGeom prst="rect">
            <a:avLst/>
          </a:prstGeom>
          <a:noFill/>
        </p:spPr>
        <p:txBody>
          <a:bodyPr wrap="square" rtlCol="0">
            <a:spAutoFit/>
          </a:bodyPr>
          <a:lstStyle/>
          <a:p>
            <a:pPr>
              <a:spcBef>
                <a:spcPts val="300"/>
              </a:spcBef>
              <a:spcAft>
                <a:spcPts val="300"/>
              </a:spcAft>
            </a:pPr>
            <a:r>
              <a:rPr lang="en-US" sz="4800" b="1" dirty="0">
                <a:solidFill>
                  <a:srgbClr val="00B0F0"/>
                </a:solidFill>
              </a:rPr>
              <a:t>    1-8 </a:t>
            </a:r>
            <a:r>
              <a:rPr lang="en-US" sz="4800" dirty="0">
                <a:solidFill>
                  <a:schemeClr val="bg1"/>
                </a:solidFill>
              </a:rPr>
              <a:t>| They Have Their Reward</a:t>
            </a:r>
          </a:p>
          <a:p>
            <a:pPr>
              <a:spcBef>
                <a:spcPts val="300"/>
              </a:spcBef>
              <a:spcAft>
                <a:spcPts val="300"/>
              </a:spcAft>
            </a:pPr>
            <a:r>
              <a:rPr lang="en-US" sz="4800" b="1" dirty="0">
                <a:solidFill>
                  <a:srgbClr val="00B0F0"/>
                </a:solidFill>
              </a:rPr>
              <a:t>  9-13</a:t>
            </a:r>
            <a:r>
              <a:rPr lang="en-US" sz="4800" dirty="0">
                <a:solidFill>
                  <a:schemeClr val="bg1"/>
                </a:solidFill>
              </a:rPr>
              <a:t> | The Prayer That God Always Answers</a:t>
            </a:r>
          </a:p>
          <a:p>
            <a:pPr>
              <a:spcBef>
                <a:spcPts val="300"/>
              </a:spcBef>
              <a:spcAft>
                <a:spcPts val="300"/>
              </a:spcAft>
            </a:pPr>
            <a:r>
              <a:rPr lang="en-US" sz="4800" b="1" dirty="0">
                <a:solidFill>
                  <a:srgbClr val="00B0F0"/>
                </a:solidFill>
              </a:rPr>
              <a:t>14-18</a:t>
            </a:r>
            <a:r>
              <a:rPr lang="en-US" sz="4800" dirty="0">
                <a:solidFill>
                  <a:schemeClr val="bg1"/>
                </a:solidFill>
              </a:rPr>
              <a:t> | Forgiveness That Doesn’t Save</a:t>
            </a:r>
          </a:p>
          <a:p>
            <a:pPr>
              <a:spcBef>
                <a:spcPts val="300"/>
              </a:spcBef>
              <a:spcAft>
                <a:spcPts val="300"/>
              </a:spcAft>
            </a:pPr>
            <a:r>
              <a:rPr lang="en-US" sz="4800" b="1" dirty="0">
                <a:solidFill>
                  <a:srgbClr val="00B0F0"/>
                </a:solidFill>
              </a:rPr>
              <a:t>19-34</a:t>
            </a:r>
            <a:r>
              <a:rPr lang="en-US" sz="4800" dirty="0">
                <a:solidFill>
                  <a:schemeClr val="bg1"/>
                </a:solidFill>
              </a:rPr>
              <a:t> | Seek To Survive or Seek To Thrive</a:t>
            </a:r>
          </a:p>
        </p:txBody>
      </p:sp>
    </p:spTree>
    <p:extLst>
      <p:ext uri="{BB962C8B-B14F-4D97-AF65-F5344CB8AC3E}">
        <p14:creationId xmlns:p14="http://schemas.microsoft.com/office/powerpoint/2010/main" val="3151205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p:cTn id="14"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 calcmode="lin" valueType="num">
                                      <p:cBhvr>
                                        <p:cTn id="21"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 calcmode="lin" valueType="num">
                                      <p:cBhvr>
                                        <p:cTn id="28"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calcmode="lin" valueType="num">
                                      <p:cBhvr>
                                        <p:cTn id="35"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4310A34-6172-51F2-AF7E-2C962FF2F1C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DFE3AF1-9F80-22D8-3B17-5FA5FF84315F}"/>
              </a:ext>
            </a:extLst>
          </p:cNvPr>
          <p:cNvSpPr txBox="1"/>
          <p:nvPr/>
        </p:nvSpPr>
        <p:spPr>
          <a:xfrm>
            <a:off x="0" y="76875"/>
            <a:ext cx="12192000" cy="1580689"/>
          </a:xfrm>
          <a:prstGeom prst="rect">
            <a:avLst/>
          </a:prstGeom>
          <a:noFill/>
        </p:spPr>
        <p:txBody>
          <a:bodyPr wrap="square" rtlCol="0">
            <a:spAutoFit/>
          </a:bodyPr>
          <a:lstStyle/>
          <a:p>
            <a:pPr algn="ctr"/>
            <a:r>
              <a:rPr lang="en-US" sz="4400" b="1" dirty="0">
                <a:solidFill>
                  <a:schemeClr val="bg1"/>
                </a:solidFill>
                <a:latin typeface="Georgia" panose="02040502050405020303" pitchFamily="18" charset="0"/>
                <a:cs typeface="Times New Roman" panose="02020603050405020304" pitchFamily="18" charset="0"/>
              </a:rPr>
              <a:t>The Sermon On The Mount</a:t>
            </a:r>
          </a:p>
          <a:p>
            <a:pPr algn="ctr">
              <a:lnSpc>
                <a:spcPct val="150000"/>
              </a:lnSpc>
            </a:pPr>
            <a:r>
              <a:rPr lang="en-US" sz="4000" dirty="0">
                <a:solidFill>
                  <a:schemeClr val="bg1"/>
                </a:solidFill>
                <a:latin typeface="Georgia" panose="02040502050405020303" pitchFamily="18" charset="0"/>
                <a:cs typeface="Times New Roman" panose="02020603050405020304" pitchFamily="18" charset="0"/>
              </a:rPr>
              <a:t>Matthew 7</a:t>
            </a:r>
          </a:p>
        </p:txBody>
      </p:sp>
      <p:sp>
        <p:nvSpPr>
          <p:cNvPr id="4" name="TextBox 3">
            <a:extLst>
              <a:ext uri="{FF2B5EF4-FFF2-40B4-BE49-F238E27FC236}">
                <a16:creationId xmlns:a16="http://schemas.microsoft.com/office/drawing/2014/main" id="{7871112E-82E9-4A6D-9DFA-14945249434D}"/>
              </a:ext>
            </a:extLst>
          </p:cNvPr>
          <p:cNvSpPr txBox="1"/>
          <p:nvPr/>
        </p:nvSpPr>
        <p:spPr>
          <a:xfrm>
            <a:off x="246490" y="1893536"/>
            <a:ext cx="11847444" cy="4093428"/>
          </a:xfrm>
          <a:prstGeom prst="rect">
            <a:avLst/>
          </a:prstGeom>
          <a:noFill/>
        </p:spPr>
        <p:txBody>
          <a:bodyPr wrap="square" rtlCol="0">
            <a:spAutoFit/>
          </a:bodyPr>
          <a:lstStyle/>
          <a:p>
            <a:pPr>
              <a:spcBef>
                <a:spcPts val="300"/>
              </a:spcBef>
              <a:spcAft>
                <a:spcPts val="300"/>
              </a:spcAft>
            </a:pPr>
            <a:r>
              <a:rPr lang="en-US" sz="4800" b="1" dirty="0">
                <a:solidFill>
                  <a:srgbClr val="00B0F0"/>
                </a:solidFill>
              </a:rPr>
              <a:t>    1-6 </a:t>
            </a:r>
            <a:r>
              <a:rPr lang="en-US" sz="4800" dirty="0">
                <a:solidFill>
                  <a:schemeClr val="bg1"/>
                </a:solidFill>
              </a:rPr>
              <a:t>| Don’t Judge Me</a:t>
            </a:r>
          </a:p>
          <a:p>
            <a:pPr>
              <a:spcBef>
                <a:spcPts val="300"/>
              </a:spcBef>
              <a:spcAft>
                <a:spcPts val="300"/>
              </a:spcAft>
            </a:pPr>
            <a:r>
              <a:rPr lang="en-US" sz="4800" b="1" dirty="0">
                <a:solidFill>
                  <a:srgbClr val="00B0F0"/>
                </a:solidFill>
              </a:rPr>
              <a:t>  7-12</a:t>
            </a:r>
            <a:r>
              <a:rPr lang="en-US" sz="4800" dirty="0">
                <a:solidFill>
                  <a:schemeClr val="bg1"/>
                </a:solidFill>
              </a:rPr>
              <a:t> | Asking For The Right Things</a:t>
            </a:r>
          </a:p>
          <a:p>
            <a:pPr>
              <a:spcBef>
                <a:spcPts val="300"/>
              </a:spcBef>
              <a:spcAft>
                <a:spcPts val="300"/>
              </a:spcAft>
            </a:pPr>
            <a:r>
              <a:rPr lang="en-US" sz="4800" b="1" dirty="0">
                <a:solidFill>
                  <a:srgbClr val="00B0F0"/>
                </a:solidFill>
              </a:rPr>
              <a:t>13-14</a:t>
            </a:r>
            <a:r>
              <a:rPr lang="en-US" sz="4800" dirty="0">
                <a:solidFill>
                  <a:schemeClr val="bg1"/>
                </a:solidFill>
              </a:rPr>
              <a:t> | Life or Destruction: Choose Your Path </a:t>
            </a:r>
          </a:p>
          <a:p>
            <a:pPr>
              <a:spcBef>
                <a:spcPts val="300"/>
              </a:spcBef>
              <a:spcAft>
                <a:spcPts val="300"/>
              </a:spcAft>
            </a:pPr>
            <a:r>
              <a:rPr lang="en-US" sz="4800" b="1" dirty="0">
                <a:solidFill>
                  <a:srgbClr val="00B0F0"/>
                </a:solidFill>
              </a:rPr>
              <a:t>15-23</a:t>
            </a:r>
            <a:r>
              <a:rPr lang="en-US" sz="4800" dirty="0">
                <a:solidFill>
                  <a:schemeClr val="bg1"/>
                </a:solidFill>
              </a:rPr>
              <a:t> | The Fruit of the Wicked</a:t>
            </a:r>
          </a:p>
          <a:p>
            <a:pPr>
              <a:spcBef>
                <a:spcPts val="300"/>
              </a:spcBef>
              <a:spcAft>
                <a:spcPts val="300"/>
              </a:spcAft>
            </a:pPr>
            <a:r>
              <a:rPr lang="en-US" sz="4800" b="1" dirty="0">
                <a:solidFill>
                  <a:srgbClr val="00B0F0"/>
                </a:solidFill>
              </a:rPr>
              <a:t>24-29</a:t>
            </a:r>
            <a:r>
              <a:rPr lang="en-US" sz="4800" dirty="0">
                <a:solidFill>
                  <a:schemeClr val="bg1"/>
                </a:solidFill>
              </a:rPr>
              <a:t> | In One Ear, Out the Other</a:t>
            </a:r>
          </a:p>
        </p:txBody>
      </p:sp>
    </p:spTree>
    <p:extLst>
      <p:ext uri="{BB962C8B-B14F-4D97-AF65-F5344CB8AC3E}">
        <p14:creationId xmlns:p14="http://schemas.microsoft.com/office/powerpoint/2010/main" val="3679558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p:cTn id="14"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 calcmode="lin" valueType="num">
                                      <p:cBhvr>
                                        <p:cTn id="21"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 calcmode="lin" valueType="num">
                                      <p:cBhvr>
                                        <p:cTn id="28"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calcmode="lin" valueType="num">
                                      <p:cBhvr>
                                        <p:cTn id="35"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4">
                                            <p:txEl>
                                              <p:pRg st="4" end="4"/>
                                            </p:txEl>
                                          </p:spTgt>
                                        </p:tgtEl>
                                        <p:attrNameLst>
                                          <p:attrName>style.visibility</p:attrName>
                                        </p:attrNameLst>
                                      </p:cBhvr>
                                      <p:to>
                                        <p:strVal val="visible"/>
                                      </p:to>
                                    </p:set>
                                    <p:anim calcmode="lin" valueType="num">
                                      <p:cBhvr>
                                        <p:cTn id="42"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C09A8E-BED5-8908-A748-503EE2CFDA4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2C8C338-399B-4A8A-B1CD-228A0C5A91E9}"/>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7:13-14 Enter ye in at the strait gate: for wide is the gate, and broad is the way, that leadeth to destruction, and many there be which go in thereat: 14 Because strait is the gate, and narrow is the way, which leadeth unto life, and few there be that find it.</a:t>
            </a:r>
          </a:p>
        </p:txBody>
      </p:sp>
    </p:spTree>
    <p:extLst>
      <p:ext uri="{BB962C8B-B14F-4D97-AF65-F5344CB8AC3E}">
        <p14:creationId xmlns:p14="http://schemas.microsoft.com/office/powerpoint/2010/main" val="1327281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109172</TotalTime>
  <Words>1307</Words>
  <Application>Microsoft Office PowerPoint</Application>
  <PresentationFormat>Widescreen</PresentationFormat>
  <Paragraphs>56</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734</cp:revision>
  <cp:lastPrinted>2020-01-28T17:57:24Z</cp:lastPrinted>
  <dcterms:created xsi:type="dcterms:W3CDTF">2019-08-31T20:33:16Z</dcterms:created>
  <dcterms:modified xsi:type="dcterms:W3CDTF">2025-07-07T14:18:31Z</dcterms:modified>
</cp:coreProperties>
</file>